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94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/>
  </p:normalViewPr>
  <p:slideViewPr>
    <p:cSldViewPr>
      <p:cViewPr varScale="1">
        <p:scale>
          <a:sx n="82" d="100"/>
          <a:sy n="82" d="100"/>
        </p:scale>
        <p:origin x="14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EDED21-99DB-4D33-80E1-12A6CB7A5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5" y="6155661"/>
            <a:ext cx="2198253" cy="733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82D9-B69D-4D2C-B89B-08BA5027F517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DB54-6396-459B-B272-7B0CFBBCA96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7EF84-CE06-4CA3-BC4F-E61536D7D988}"/>
              </a:ext>
            </a:extLst>
          </p:cNvPr>
          <p:cNvCxnSpPr>
            <a:cxnSpLocks/>
          </p:cNvCxnSpPr>
          <p:nvPr userDrawn="1"/>
        </p:nvCxnSpPr>
        <p:spPr>
          <a:xfrm>
            <a:off x="0" y="1417638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rial" pitchFamily="34" charset="0"/>
                <a:cs typeface="Arial" pitchFamily="34" charset="0"/>
              </a:rPr>
              <a:t>What is mentoring?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Understanding our role as mentors and avoiding professional oversteps.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err="1">
                <a:latin typeface="Arial" pitchFamily="34" charset="0"/>
                <a:cs typeface="Arial" pitchFamily="34" charset="0"/>
              </a:rPr>
              <a:t>Saima</a:t>
            </a:r>
            <a:r>
              <a:rPr lang="en-GB" dirty="0">
                <a:latin typeface="Arial" pitchFamily="34" charset="0"/>
                <a:cs typeface="Arial" pitchFamily="34" charset="0"/>
              </a:rPr>
              <a:t> has gained an undergraduate university degree in Music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 year ago. Although she was encouraged to look for work and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develop relevant networks and skills whilst on her course, she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found the dual demand of finishing her course and looking for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work exhausting, and this triggered a significant amount of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anxiety for her. As a result, her parents had advised her to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simply focus on her course work, but she now finds herself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unemployed, bored and feeling quite isolated. She would like to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access work, but needs support to do this.</a:t>
            </a: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Task: devise a plan that you might discuss through with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Saima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to support her in setting some clear employment-related goals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to work towards.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Where are the ‘edges’ of my mentoring role?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r>
              <a:rPr lang="en-GB" sz="2200" dirty="0">
                <a:latin typeface="Arial" pitchFamily="34" charset="0"/>
                <a:cs typeface="Arial" pitchFamily="34" charset="0"/>
              </a:rPr>
              <a:t>Am I working towards specific goals with my mentee, which we have agreed collaboratively?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Am I ‘staying in my lane’ as a mentor, or do I feel tempted to stray into different roles, counsellor / advocate / coach / friend?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I am maintaining my boundaries and is my mentee respecting those boundaries?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I am using my supervision to openly discuss any concerns or reporting any issues?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I am encouraging my mentee to become more independent, develop skills and resilience, so that they can have agency and autonomy?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Am I working reflectively and keeping my journal / notes as agreed?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Learning 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To explore the mentoring role and it’s limitations.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To discuss what mentoring isn’t and popular misconceptions about the role.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To find out where the ‘edges’ are, and how different roles may seem to overlap.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To develop a better understanding of professional conduct and respect.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To ask questions.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So, who am I, and what do I know about mentoring?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Specialist Mentor at the University of Sussex and the University of Brighton (autism and mental health).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Autism mentor and adviser working with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Hendrickx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Associates, Access to Work, Autism Forward and privately through my own mentoring business (ASC Key Mentoring).</a:t>
            </a:r>
          </a:p>
          <a:p>
            <a:pPr lvl="2">
              <a:lnSpc>
                <a:spcPct val="90000"/>
              </a:lnSpc>
              <a:buNone/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Nineteen year background of supporting autistic young people and adults in educational settings, work places and the community.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Autism lead and team leader for a personal support team at an F.E college for 10 years.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Mentoring and coaching.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/>
              <a:t>   </a:t>
            </a:r>
            <a:r>
              <a:rPr lang="en-GB" dirty="0">
                <a:latin typeface="Arial" pitchFamily="34" charset="0"/>
                <a:cs typeface="Arial" pitchFamily="34" charset="0"/>
              </a:rPr>
              <a:t>Mentoring and coaching are often presumed to be the same thing, when actually they are very different: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 coach talks to you, a mentor talks </a:t>
            </a:r>
            <a:r>
              <a:rPr lang="en-GB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with you</a:t>
            </a:r>
            <a:r>
              <a:rPr lang="en-GB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Coaching is performance related and focused on the achievement of a specific goal.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Coaching is often business / corporate or sport related and goal orientated.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Coaching is driven by the coach, mentoring is driven </a:t>
            </a:r>
            <a:r>
              <a:rPr lang="en-GB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by the mentee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Mentoring and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Advocating on behalf of mentees is a common overstep for mentors.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It can be expected by mentees that advocacy is within the mentoring role and mentors may be asked to advocate on behalf of their mentee.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Professional advocates are required to complete specific training in order practice, especially if they work in legal, health / mental health or social care settings.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Attempting to advocate on behalf of a mentee is a boundary issue and a professionally inappropriate, it is also unlikely to be helpful, and may lead to additional issues.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7FEFDC2-6E64-4CAF-B127-F9AC2A47303C}"/>
              </a:ext>
            </a:extLst>
          </p:cNvPr>
          <p:cNvSpPr/>
          <p:nvPr/>
        </p:nvSpPr>
        <p:spPr>
          <a:xfrm>
            <a:off x="3707904" y="6074023"/>
            <a:ext cx="4464496" cy="614610"/>
          </a:xfrm>
          <a:prstGeom prst="wedgeRectCallout">
            <a:avLst>
              <a:gd name="adj1" fmla="val -49987"/>
              <a:gd name="adj2" fmla="val -7153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Mentoring and counselling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Although mentors may use some counselling skills, such as active listening, open questions and summarising. It is important to remember that mentoring is not a substitute for therapeutic counselling.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Counsellors are required to complete very specific professional training, be accredited by a professional organisation and engage in their own therapeutic counselling and clinical supervision.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Opening up a dialogue with mentees about emotional / psychological challenges, mental health conditions or trauma is </a:t>
            </a:r>
            <a:r>
              <a:rPr lang="en-GB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unsafe</a:t>
            </a:r>
            <a:r>
              <a:rPr lang="en-GB" dirty="0">
                <a:latin typeface="Arial" pitchFamily="34" charset="0"/>
                <a:cs typeface="Arial" pitchFamily="34" charset="0"/>
              </a:rPr>
              <a:t>, it is also unlikely to be helpful for the mentee.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If a mentee continues to speak about emotional / psychological / mental health challenges with their mentor, after the boundaries have been agreed, then this </a:t>
            </a:r>
            <a:r>
              <a:rPr lang="en-GB" u="sng" dirty="0">
                <a:latin typeface="Arial" pitchFamily="34" charset="0"/>
                <a:cs typeface="Arial" pitchFamily="34" charset="0"/>
              </a:rPr>
              <a:t>must be reported and discussed in supervision.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dirty="0"/>
              <a:t>    </a:t>
            </a:r>
            <a:r>
              <a:rPr lang="en-GB" dirty="0">
                <a:latin typeface="Arial" pitchFamily="34" charset="0"/>
                <a:cs typeface="Arial" pitchFamily="34" charset="0"/>
              </a:rPr>
              <a:t>As a newly appointed mentor on this project, you have been matched with a mentee, Paulo, and have scheduled your initial session with them for tomorrow.</a:t>
            </a: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Task: Discuss ways that you might approach this session, any resources you might bring, whether you might ask the mentee to bring anything and your main objective.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8806-16D3-4D8B-AF4F-B588A820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5C826-DB8B-4700-A298-5814F2D6905D}"/>
              </a:ext>
            </a:extLst>
          </p:cNvPr>
          <p:cNvSpPr/>
          <p:nvPr/>
        </p:nvSpPr>
        <p:spPr>
          <a:xfrm>
            <a:off x="1191" y="857250"/>
            <a:ext cx="1870509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NDSA Tool Up programme</a:t>
            </a:r>
          </a:p>
          <a:p>
            <a:pPr algn="ctr" defTabSz="3429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stepping stones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49A985-E2F1-43BD-BFF9-FE9A7AC9191E}"/>
              </a:ext>
            </a:extLst>
          </p:cNvPr>
          <p:cNvGrpSpPr/>
          <p:nvPr/>
        </p:nvGrpSpPr>
        <p:grpSpPr>
          <a:xfrm>
            <a:off x="1857879" y="857250"/>
            <a:ext cx="7273490" cy="5143500"/>
            <a:chOff x="1857879" y="857250"/>
            <a:chExt cx="7273490" cy="5143500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7B49EEB0-AA4D-4428-91F1-7DB0952C3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7879" y="857250"/>
              <a:ext cx="7273490" cy="5143500"/>
            </a:xfrm>
            <a:prstGeom prst="rect">
              <a:avLst/>
            </a:prstGeom>
          </p:spPr>
        </p:pic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A0F9F232-9584-4887-8D55-C7233A0EB8B3}"/>
                </a:ext>
              </a:extLst>
            </p:cNvPr>
            <p:cNvSpPr/>
            <p:nvPr/>
          </p:nvSpPr>
          <p:spPr>
            <a:xfrm rot="18805770">
              <a:off x="7942892" y="2942377"/>
              <a:ext cx="918102" cy="754598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GB" sz="1350" dirty="0">
                  <a:solidFill>
                    <a:prstClr val="white"/>
                  </a:solidFill>
                  <a:latin typeface="Calibri" panose="020F0502020204030204"/>
                </a:rPr>
                <a:t>Goal(s)</a:t>
              </a:r>
            </a:p>
          </p:txBody>
        </p:sp>
      </p:grp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DEFCCD-5AAD-4D59-8D57-D2705E109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5" y="4397018"/>
            <a:ext cx="1679935" cy="167993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E5EAFDA-2F13-46AF-9F32-9A10FE7AA62A}"/>
              </a:ext>
            </a:extLst>
          </p:cNvPr>
          <p:cNvSpPr/>
          <p:nvPr/>
        </p:nvSpPr>
        <p:spPr>
          <a:xfrm>
            <a:off x="3136013" y="3280789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08FC3D-3A98-4581-9435-A5203F112B7F}"/>
              </a:ext>
            </a:extLst>
          </p:cNvPr>
          <p:cNvSpPr/>
          <p:nvPr/>
        </p:nvSpPr>
        <p:spPr>
          <a:xfrm>
            <a:off x="4121950" y="3253609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BF089D-BD59-42BB-8F62-DA51F627F83D}"/>
              </a:ext>
            </a:extLst>
          </p:cNvPr>
          <p:cNvSpPr/>
          <p:nvPr/>
        </p:nvSpPr>
        <p:spPr>
          <a:xfrm>
            <a:off x="2396001" y="2366885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EEC178-B038-4EDD-A4A8-5F0046DF9474}"/>
              </a:ext>
            </a:extLst>
          </p:cNvPr>
          <p:cNvSpPr/>
          <p:nvPr/>
        </p:nvSpPr>
        <p:spPr>
          <a:xfrm>
            <a:off x="3851920" y="171224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AB2548-6516-4B88-AEA3-EB088C5EF9E9}"/>
              </a:ext>
            </a:extLst>
          </p:cNvPr>
          <p:cNvSpPr/>
          <p:nvPr/>
        </p:nvSpPr>
        <p:spPr>
          <a:xfrm>
            <a:off x="4842030" y="171224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9C6691-1661-40E8-97D4-E88B814789A1}"/>
              </a:ext>
            </a:extLst>
          </p:cNvPr>
          <p:cNvSpPr/>
          <p:nvPr/>
        </p:nvSpPr>
        <p:spPr>
          <a:xfrm>
            <a:off x="5772299" y="171224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10ACC0-89B4-43C5-AD12-90CF01E84D4C}"/>
              </a:ext>
            </a:extLst>
          </p:cNvPr>
          <p:cNvSpPr/>
          <p:nvPr/>
        </p:nvSpPr>
        <p:spPr>
          <a:xfrm>
            <a:off x="6669455" y="1715193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489084-4F99-4901-A7E0-BB76B73857AF}"/>
              </a:ext>
            </a:extLst>
          </p:cNvPr>
          <p:cNvSpPr/>
          <p:nvPr/>
        </p:nvSpPr>
        <p:spPr>
          <a:xfrm>
            <a:off x="7566611" y="1741719"/>
            <a:ext cx="782456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4869EE-A30C-432D-B0FA-61F175A61058}"/>
              </a:ext>
            </a:extLst>
          </p:cNvPr>
          <p:cNvSpPr/>
          <p:nvPr/>
        </p:nvSpPr>
        <p:spPr>
          <a:xfrm>
            <a:off x="5016836" y="3253609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B33551-3279-49B3-BAE1-C33B62F66F1E}"/>
              </a:ext>
            </a:extLst>
          </p:cNvPr>
          <p:cNvSpPr/>
          <p:nvPr/>
        </p:nvSpPr>
        <p:spPr>
          <a:xfrm>
            <a:off x="5978638" y="3280789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66F318-8CDF-4339-954C-AFBF36861825}"/>
              </a:ext>
            </a:extLst>
          </p:cNvPr>
          <p:cNvSpPr/>
          <p:nvPr/>
        </p:nvSpPr>
        <p:spPr>
          <a:xfrm>
            <a:off x="6869667" y="3253609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206A10-99C3-4D14-86CE-3357595F7775}"/>
              </a:ext>
            </a:extLst>
          </p:cNvPr>
          <p:cNvGrpSpPr/>
          <p:nvPr/>
        </p:nvGrpSpPr>
        <p:grpSpPr>
          <a:xfrm>
            <a:off x="-12629" y="857250"/>
            <a:ext cx="9130178" cy="5143500"/>
            <a:chOff x="-12629" y="857250"/>
            <a:chExt cx="9130178" cy="51435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9AD80-68B5-448A-95A0-C1A7A3F62913}"/>
                </a:ext>
              </a:extLst>
            </p:cNvPr>
            <p:cNvSpPr/>
            <p:nvPr/>
          </p:nvSpPr>
          <p:spPr>
            <a:xfrm>
              <a:off x="-12629" y="857250"/>
              <a:ext cx="1870509" cy="51435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GB" sz="1350" dirty="0">
                  <a:solidFill>
                    <a:prstClr val="white"/>
                  </a:solidFill>
                  <a:latin typeface="Calibri" panose="020F0502020204030204"/>
                </a:rPr>
                <a:t>NDSA Tool Up programme</a:t>
              </a:r>
            </a:p>
            <a:p>
              <a:pPr algn="ctr" defTabSz="342900"/>
              <a:r>
                <a:rPr lang="en-GB" sz="1350" dirty="0">
                  <a:solidFill>
                    <a:prstClr val="white"/>
                  </a:solidFill>
                  <a:latin typeface="Calibri" panose="020F0502020204030204"/>
                </a:rPr>
                <a:t>stepping stones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40DFEE-081A-4AF1-94A1-5EB42620B753}"/>
                </a:ext>
              </a:extLst>
            </p:cNvPr>
            <p:cNvGrpSpPr/>
            <p:nvPr/>
          </p:nvGrpSpPr>
          <p:grpSpPr>
            <a:xfrm>
              <a:off x="1844059" y="857250"/>
              <a:ext cx="7273490" cy="5143500"/>
              <a:chOff x="1857879" y="857250"/>
              <a:chExt cx="7273490" cy="5143500"/>
            </a:xfrm>
          </p:grpSpPr>
          <p:pic>
            <p:nvPicPr>
              <p:cNvPr id="22" name="Picture 2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842471C8-0ED1-4F08-B3C9-FC4205720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7879" y="857250"/>
                <a:ext cx="7273490" cy="5143500"/>
              </a:xfrm>
              <a:prstGeom prst="rect">
                <a:avLst/>
              </a:prstGeom>
            </p:spPr>
          </p:pic>
          <p:sp>
            <p:nvSpPr>
              <p:cNvPr id="23" name="Arrow: Left 22">
                <a:extLst>
                  <a:ext uri="{FF2B5EF4-FFF2-40B4-BE49-F238E27FC236}">
                    <a16:creationId xmlns:a16="http://schemas.microsoft.com/office/drawing/2014/main" id="{AAF37A4B-3DD2-4A81-BFDB-C146BFB3EC33}"/>
                  </a:ext>
                </a:extLst>
              </p:cNvPr>
              <p:cNvSpPr/>
              <p:nvPr/>
            </p:nvSpPr>
            <p:spPr>
              <a:xfrm rot="18805770">
                <a:off x="7942892" y="2942377"/>
                <a:ext cx="918102" cy="754598"/>
              </a:xfrm>
              <a:prstGeom prst="lef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GB" sz="1350" dirty="0">
                    <a:solidFill>
                      <a:prstClr val="white"/>
                    </a:solidFill>
                    <a:latin typeface="Calibri" panose="020F0502020204030204"/>
                  </a:rPr>
                  <a:t>Goal(s)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89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Case 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Enrique has had a patchy education background and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experienced significant challenges due to a late diagnosis and a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lack of relevant support and understanding. As a result, he has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not had much success in terms of gaining qualifications. With a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constellation of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neurodivergence</a:t>
            </a:r>
            <a:r>
              <a:rPr lang="en-GB" dirty="0">
                <a:latin typeface="Arial" pitchFamily="34" charset="0"/>
                <a:cs typeface="Arial" pitchFamily="34" charset="0"/>
              </a:rPr>
              <a:t> (autism, dyslexia and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dyspraxia), he tends to panic in environments where he is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required to produce written material or engage in fine motor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skills. He has interests in walking, fishing and looking after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horses and large animals, but has no real idea what he would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like to do.</a:t>
            </a: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Task: devise a plan that might work as a starting point for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activities to introduce to Enrique in order to focus his interests,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and help him with structuring his time around some set goals.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DB97C07-A287-4B98-AB63-86E66E5AEA90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1622</TotalTime>
  <Words>961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What is mentoring?</vt:lpstr>
      <vt:lpstr>Learning aims and objectives</vt:lpstr>
      <vt:lpstr>So, who am I, and what do I know about mentoring?</vt:lpstr>
      <vt:lpstr>Mentoring and coaching.</vt:lpstr>
      <vt:lpstr>Mentoring and advocacy</vt:lpstr>
      <vt:lpstr>Mentoring and counselling</vt:lpstr>
      <vt:lpstr>Case study 1</vt:lpstr>
      <vt:lpstr>PowerPoint Presentation</vt:lpstr>
      <vt:lpstr>Case study 2</vt:lpstr>
      <vt:lpstr>Case study 3</vt:lpstr>
      <vt:lpstr>Where are the ‘edges’ of my mentoring role?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mentoring?</dc:title>
  <dc:creator>Windows User</dc:creator>
  <cp:lastModifiedBy>Marie Djela</cp:lastModifiedBy>
  <cp:revision>19</cp:revision>
  <dcterms:created xsi:type="dcterms:W3CDTF">2021-01-27T15:04:21Z</dcterms:created>
  <dcterms:modified xsi:type="dcterms:W3CDTF">2021-04-12T14:57:29Z</dcterms:modified>
</cp:coreProperties>
</file>